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2.png" ContentType="image/png"/>
  <Override PartName="/ppt/media/image41.png" ContentType="image/png"/>
  <Override PartName="/ppt/media/image36.png" ContentType="image/png"/>
  <Override PartName="/ppt/media/image34.png" ContentType="image/png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28.jpeg" ContentType="image/jpeg"/>
  <Override PartName="/ppt/media/image38.png" ContentType="image/png"/>
  <Override PartName="/ppt/media/image33.png" ContentType="image/png"/>
  <Override PartName="/ppt/media/image25.png" ContentType="image/png"/>
  <Override PartName="/ppt/media/image24.wmf" ContentType="image/x-wmf"/>
  <Override PartName="/ppt/media/image23.jpeg" ContentType="image/jpeg"/>
  <Override PartName="/ppt/media/image37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6.png" ContentType="image/png"/>
  <Override PartName="/ppt/media/image17.png" ContentType="image/png"/>
  <Override PartName="/ppt/media/image39.png" ContentType="image/png"/>
  <Override PartName="/ppt/media/image35.png" ContentType="image/png"/>
  <Override PartName="/ppt/media/image31.jpeg" ContentType="image/jpeg"/>
  <Override PartName="/ppt/media/image15.jpeg" ContentType="image/jpeg"/>
  <Override PartName="/ppt/media/image10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5.png" ContentType="image/png"/>
  <Override PartName="/ppt/media/image18.png" ContentType="image/pn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9.jpeg" ContentType="image/jpeg"/>
  <Override PartName="/ppt/media/image3.png" ContentType="image/png"/>
  <Override PartName="/ppt/media/image19.png" ContentType="image/png"/>
  <Override PartName="/ppt/media/image6.gif" ContentType="image/gif"/>
  <Override PartName="/ppt/media/image2.png" ContentType="image/png"/>
  <Override PartName="/ppt/media/image14.jpeg" ContentType="image/jpe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19076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72920" y="1774440"/>
            <a:ext cx="5797440" cy="4625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672920" y="1774440"/>
            <a:ext cx="5797440" cy="4625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774800"/>
            <a:ext cx="8229240" cy="462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774800"/>
            <a:ext cx="8229240" cy="462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19076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19076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72920" y="1774440"/>
            <a:ext cx="5797440" cy="462564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672920" y="1774440"/>
            <a:ext cx="5797440" cy="4625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4625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19076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4800"/>
            <a:ext cx="401580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190760"/>
            <a:ext cx="8229240" cy="2206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27/04/17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3938E8F-DD53-4930-AECA-3CE0FA9EEC53}" type="slidenum">
              <a:rPr lang="en-GB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436760"/>
            <a:ext cx="9143640" cy="43920"/>
          </a:xfrm>
          <a:prstGeom prst="rect">
            <a:avLst/>
          </a:prstGeom>
          <a:solidFill>
            <a:srgbClr val="ffffff"/>
          </a:solidFill>
          <a:ln w="4788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0"/>
            <a:ext cx="9143640" cy="1433160"/>
          </a:xfrm>
          <a:prstGeom prst="rect">
            <a:avLst/>
          </a:prstGeom>
          <a:solidFill>
            <a:srgbClr val="000000"/>
          </a:solidFill>
          <a:ln w="47880">
            <a:noFill/>
          </a:ln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Click to edit the title text formatClick to edit Master title style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▪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3" charset="2"/>
              <a:buChar char="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Fifth level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4320"/>
          </a:xfrm>
          <a:prstGeom prst="rect">
            <a:avLst/>
          </a:prstGeom>
        </p:spPr>
        <p:txBody>
          <a:bodyPr lIns="109800" rIns="45720" tIns="45000" bIns="0" anchor="b"/>
          <a:p>
            <a:pPr>
              <a:lnSpc>
                <a:spcPct val="100000"/>
              </a:lnSpc>
            </a:pPr>
            <a:r>
              <a:rPr lang="en-GB" sz="1200">
                <a:solidFill>
                  <a:srgbClr val="454545"/>
                </a:solidFill>
                <a:latin typeface="Corbel"/>
              </a:rPr>
              <a:t>27/04/17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2639880" y="6477120"/>
            <a:ext cx="5508360" cy="274320"/>
          </a:xfrm>
          <a:prstGeom prst="rect">
            <a:avLst/>
          </a:prstGeom>
        </p:spPr>
        <p:txBody>
          <a:bodyPr lIns="45720" rIns="45720" tIns="45000" bIns="0" anchor="b"/>
          <a:p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sldNum"/>
          </p:nvPr>
        </p:nvSpPr>
        <p:spPr>
          <a:xfrm>
            <a:off x="8204040" y="6477120"/>
            <a:ext cx="732960" cy="27432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fld id="{F9359B76-563D-47E5-AA65-97D8FF614653}" type="slidenum">
              <a:rPr lang="en-GB" sz="1200">
                <a:solidFill>
                  <a:srgbClr val="454545"/>
                </a:solidFill>
                <a:latin typeface="Corbe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gi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64960" y="404640"/>
            <a:ext cx="8550000" cy="887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Reproducible geographic analysis: Insights from geomorphology 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1835640" y="1845000"/>
            <a:ext cx="5271840" cy="41868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en-GB" sz="3600">
                <a:solidFill>
                  <a:srgbClr val="000000"/>
                </a:solidFill>
                <a:latin typeface="Calibri"/>
              </a:rPr>
              <a:t>Stuart Grieve</a:t>
            </a:r>
            <a:endParaRPr/>
          </a:p>
        </p:txBody>
      </p:sp>
      <p:pic>
        <p:nvPicPr>
          <p:cNvPr id="82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96360" y="5445000"/>
            <a:ext cx="1218960" cy="1171080"/>
          </a:xfrm>
          <a:prstGeom prst="rect">
            <a:avLst/>
          </a:prstGeom>
          <a:ln w="9360">
            <a:noFill/>
          </a:ln>
        </p:spPr>
      </p:pic>
      <p:pic>
        <p:nvPicPr>
          <p:cNvPr id="83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49680" y="5443560"/>
            <a:ext cx="1555560" cy="1082160"/>
          </a:xfrm>
          <a:prstGeom prst="rect">
            <a:avLst/>
          </a:prstGeom>
          <a:ln w="9360">
            <a:noFill/>
          </a:ln>
        </p:spPr>
      </p:pic>
      <p:pic>
        <p:nvPicPr>
          <p:cNvPr id="84" name="Picture 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83640" y="5370480"/>
            <a:ext cx="1439640" cy="115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c800"/>
                </a:solidFill>
                <a:latin typeface="Corbel"/>
              </a:rPr>
              <a:t>GIS and geomorphology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Unprecedented access to data</a:t>
            </a:r>
            <a:endParaRPr/>
          </a:p>
        </p:txBody>
      </p:sp>
      <p:pic>
        <p:nvPicPr>
          <p:cNvPr id="12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42000" y="2349000"/>
            <a:ext cx="6660000" cy="409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c800"/>
                </a:solidFill>
                <a:latin typeface="Corbel"/>
              </a:rPr>
              <a:t>GIS and geomorphology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Research being performed with cutting edge technology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E.g. Kinect</a:t>
            </a:r>
            <a:endParaRPr/>
          </a:p>
          <a:p>
            <a:endParaRPr/>
          </a:p>
        </p:txBody>
      </p:sp>
      <p:pic>
        <p:nvPicPr>
          <p:cNvPr id="128" name="Picture 2" descr=""/>
          <p:cNvPicPr/>
          <p:nvPr/>
        </p:nvPicPr>
        <p:blipFill>
          <a:blip r:embed="rId1"/>
          <a:srcRect l="0" t="707735" r="0" b="679622"/>
          <a:stretch>
            <a:fillRect/>
          </a:stretch>
        </p:blipFill>
        <p:spPr>
          <a:xfrm>
            <a:off x="609480" y="3232800"/>
            <a:ext cx="2742120" cy="863640"/>
          </a:xfrm>
          <a:prstGeom prst="rect">
            <a:avLst/>
          </a:prstGeom>
          <a:ln>
            <a:noFill/>
          </a:ln>
        </p:spPr>
      </p:pic>
      <p:pic>
        <p:nvPicPr>
          <p:cNvPr id="129" name="Picture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504240" y="2887920"/>
            <a:ext cx="4877640" cy="37090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4284000" y="652572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[Mankoff et al., 2013]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Lots of data!</a:t>
            </a:r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rcRect l="0" t="0" r="1220069" b="0"/>
          <a:stretch>
            <a:fillRect/>
          </a:stretch>
        </p:blipFill>
        <p:spPr>
          <a:xfrm>
            <a:off x="683640" y="2565000"/>
            <a:ext cx="3096000" cy="287568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457200" y="5392080"/>
            <a:ext cx="8229240" cy="122364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GB" sz="3200">
                <a:solidFill>
                  <a:srgbClr val="000000"/>
                </a:solidFill>
                <a:latin typeface="Corbel"/>
              </a:rPr>
              <a:t>How can we perform science if we cannot reproduce other peoples results?</a:t>
            </a:r>
            <a:endParaRPr/>
          </a:p>
        </p:txBody>
      </p:sp>
      <p:pic>
        <p:nvPicPr>
          <p:cNvPr id="134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29120" y="2349000"/>
            <a:ext cx="4199400" cy="31496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57560" y="1760760"/>
            <a:ext cx="8229240" cy="59508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GB" sz="3200">
                <a:solidFill>
                  <a:srgbClr val="000000"/>
                </a:solidFill>
                <a:latin typeface="Corbel"/>
              </a:rPr>
              <a:t>Are we able to reproduce results?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Causes of non-reproducibility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2864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Black box software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Do we know what is happening behind the scenes? 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Will my analysis routines still work in the new version?</a:t>
            </a:r>
            <a:endParaRPr/>
          </a:p>
        </p:txBody>
      </p:sp>
      <p:pic>
        <p:nvPicPr>
          <p:cNvPr id="138" name="Picture 1" descr=""/>
          <p:cNvPicPr/>
          <p:nvPr/>
        </p:nvPicPr>
        <p:blipFill>
          <a:blip r:embed="rId1"/>
          <a:srcRect l="0" t="0" r="0" b="419056"/>
          <a:stretch>
            <a:fillRect/>
          </a:stretch>
        </p:blipFill>
        <p:spPr>
          <a:xfrm>
            <a:off x="1580400" y="3076920"/>
            <a:ext cx="5982840" cy="336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Causes of non-reproducibility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Obsolete software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How many people can still use avenue?</a:t>
            </a:r>
            <a:endParaRPr/>
          </a:p>
        </p:txBody>
      </p:sp>
      <p:pic>
        <p:nvPicPr>
          <p:cNvPr id="141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2853000"/>
            <a:ext cx="8019720" cy="309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Causes of non-reproducibility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Vendor lock in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e.g. MATLAB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Not all institutions have licences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Open access publication but not analysis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Creates 2 tier peer review system</a:t>
            </a:r>
            <a:endParaRPr/>
          </a:p>
        </p:txBody>
      </p:sp>
      <p:pic>
        <p:nvPicPr>
          <p:cNvPr id="144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14320" y="3963240"/>
            <a:ext cx="7515000" cy="256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Causes of non-reproducibility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57200" y="1774800"/>
            <a:ext cx="8229240" cy="5738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Software instability</a:t>
            </a:r>
            <a:endParaRPr/>
          </a:p>
        </p:txBody>
      </p:sp>
      <p:pic>
        <p:nvPicPr>
          <p:cNvPr id="147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8280" y="2349000"/>
            <a:ext cx="7619760" cy="1495080"/>
          </a:xfrm>
          <a:prstGeom prst="rect">
            <a:avLst/>
          </a:prstGeom>
          <a:ln>
            <a:noFill/>
          </a:ln>
        </p:spPr>
      </p:pic>
      <p:pic>
        <p:nvPicPr>
          <p:cNvPr id="148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55840" y="3501000"/>
            <a:ext cx="3630600" cy="228744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457200" y="3775680"/>
            <a:ext cx="4762440" cy="312372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GB" sz="3200">
                <a:solidFill>
                  <a:srgbClr val="000000"/>
                </a:solidFill>
                <a:latin typeface="Corbel"/>
              </a:rPr>
              <a:t>What do you do if your published methodology causes crashes?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Causes of non-reproducibility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Missing or poor documentation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How can we make it as easy as possible for people to reproduce a technique?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Video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Wiki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Q&amp;A engines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2267640" y="3285000"/>
            <a:ext cx="2880000" cy="100764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</a:rPr>
              <a:t>Help files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</a:rPr>
              <a:t>Blogs</a:t>
            </a:r>
            <a:endParaRPr/>
          </a:p>
        </p:txBody>
      </p:sp>
      <p:pic>
        <p:nvPicPr>
          <p:cNvPr id="153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22680" y="4683960"/>
            <a:ext cx="1714320" cy="923400"/>
          </a:xfrm>
          <a:prstGeom prst="rect">
            <a:avLst/>
          </a:prstGeom>
          <a:ln>
            <a:noFill/>
          </a:ln>
        </p:spPr>
      </p:pic>
      <p:pic>
        <p:nvPicPr>
          <p:cNvPr id="15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40" y="4941000"/>
            <a:ext cx="2037960" cy="666360"/>
          </a:xfrm>
          <a:prstGeom prst="rect">
            <a:avLst/>
          </a:prstGeom>
          <a:ln>
            <a:noFill/>
          </a:ln>
        </p:spPr>
      </p:pic>
      <p:pic>
        <p:nvPicPr>
          <p:cNvPr id="155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5877360"/>
            <a:ext cx="6008040" cy="59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Not just a geomorphology issue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Everyone here will (hopefully) relate to some of the previous examples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Can your company repeat analysis?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In a week?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In a year?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If someone leaves?</a:t>
            </a:r>
            <a:endParaRPr/>
          </a:p>
          <a:p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Are you confident that you understand how the results were produced?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A major challenge 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700640"/>
            <a:ext cx="8229240" cy="15098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Reproducibility is becoming increasingly important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More data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More options for data analysis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73920" y="3933000"/>
            <a:ext cx="5652360" cy="286920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457200" y="3069000"/>
            <a:ext cx="3322440" cy="259452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GB" sz="2800">
                <a:solidFill>
                  <a:srgbClr val="000000"/>
                </a:solidFill>
                <a:latin typeface="Corbel"/>
              </a:rPr>
              <a:t>No easy solution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GB" sz="2400">
                <a:solidFill>
                  <a:srgbClr val="000000"/>
                </a:solidFill>
                <a:latin typeface="Corbel"/>
              </a:rPr>
              <a:t>Open source solves some problems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▪"/>
            </a:pPr>
            <a:r>
              <a:rPr lang="en-GB" sz="2000">
                <a:solidFill>
                  <a:srgbClr val="000000"/>
                </a:solidFill>
                <a:latin typeface="Corbel"/>
              </a:rPr>
              <a:t>Whitebox GAT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4428000" y="5877360"/>
            <a:ext cx="503640" cy="143640"/>
          </a:xfrm>
          <a:prstGeom prst="rect">
            <a:avLst/>
          </a:prstGeom>
          <a:noFill/>
          <a:ln w="47880">
            <a:solidFill>
              <a:srgbClr val="f0ad00"/>
            </a:solidFill>
            <a:round/>
          </a:ln>
        </p:spPr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About me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BSc in Geology and Physical Geography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GIS MSc in 2012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Geomorphology PhD 2013-2017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Hillslope geomorphology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Topographic analysis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Software</a:t>
            </a:r>
            <a:endParaRPr/>
          </a:p>
          <a:p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08000" y="3348360"/>
            <a:ext cx="3382920" cy="338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Moving towards reproducibility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We have resolved to make our research as open and reproducible as possible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The result is LSDTopoToolBox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An open source topographic analysis package written in C++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Developed by 6 people over the past 3 years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Over 125,000 lines of code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Over 1200 software revisions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Used in &gt; 30 publications with another 5 currently in review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Users on 4 continents 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Beginning to use the software to teach undergraduates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LSDTopoToolBox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57200" y="1700640"/>
            <a:ext cx="8229240" cy="496836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Specialises in raster based topographic analysis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Also handles point clouds and ESRI shapefiles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Designed from scratch to have very few dependences and no reliance on commercial software 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Only needs TNT and a compiler 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Developed for a UNIX environment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Handles very large datasets efficiently</a:t>
            </a:r>
            <a:endParaRPr/>
          </a:p>
          <a:p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Code has no GUI, to facilitate reproducible analysis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Not just for programmers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Most of our users never write a line of code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Common analyses are linked together into drivers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Most common topographic analyses can be performed by running these files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A driver is released alongside every paper the group puts out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How do we visualise our results?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457200" y="1774800"/>
            <a:ext cx="8229240" cy="22298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Could use any GIS package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000">
                <a:solidFill>
                  <a:srgbClr val="000000"/>
                </a:solidFill>
                <a:latin typeface="Corbel"/>
              </a:rPr>
              <a:t>ArcMap or QGIS, or WhiteBox…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We use Python to produce plotting and visualization routines  for common outputs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Also exploring JavaScript to get interactive data visualisation onto the web</a:t>
            </a:r>
            <a:endParaRPr/>
          </a:p>
        </p:txBody>
      </p:sp>
      <p:pic>
        <p:nvPicPr>
          <p:cNvPr id="171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96000" y="3861000"/>
            <a:ext cx="2981520" cy="282888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457200" y="4005000"/>
            <a:ext cx="5338440" cy="216000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GB" sz="2400">
                <a:solidFill>
                  <a:srgbClr val="000000"/>
                </a:solidFill>
                <a:latin typeface="Corbel"/>
              </a:rPr>
              <a:t>Users can go from raw data to publication ready figures without any commercial software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What can LSDTopoToolBox do?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457200" y="1774800"/>
            <a:ext cx="31784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Identify channel initiation zones in high-resolution topography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7095600" y="6244200"/>
            <a:ext cx="135900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[Clubb et al., 2014]</a:t>
            </a:r>
            <a:endParaRPr/>
          </a:p>
        </p:txBody>
      </p:sp>
      <p:pic>
        <p:nvPicPr>
          <p:cNvPr id="176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36000" y="1830960"/>
            <a:ext cx="4961880" cy="444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89720" y="2205000"/>
            <a:ext cx="6116760" cy="429336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What can LSDTopoToolBox do?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Route flow across hillslopes, connecting drainage divides to channels</a:t>
            </a: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7314480" y="6596280"/>
            <a:ext cx="152532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[Grieve et al., in prep]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What can LSDTopoToolBox do?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Channel profile analysis</a:t>
            </a:r>
            <a:endParaRPr/>
          </a:p>
        </p:txBody>
      </p:sp>
      <p:pic>
        <p:nvPicPr>
          <p:cNvPr id="18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2205000"/>
            <a:ext cx="6029280" cy="442224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7327800" y="6244200"/>
            <a:ext cx="134532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[Mudd et al., 2014]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What can LSDTopoToolBox do?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Drainage basin analysis</a:t>
            </a:r>
            <a:endParaRPr/>
          </a:p>
        </p:txBody>
      </p:sp>
      <p:pic>
        <p:nvPicPr>
          <p:cNvPr id="187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55720" y="2251080"/>
            <a:ext cx="5632200" cy="414936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7527600" y="6505920"/>
            <a:ext cx="147636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[Clubb et al., in prep]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Now we can reproduce our analysis!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We now publish all of our code in parallel with each paper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Reviewers and colleagues can take our raw data and reproduce the figures in our papers</a:t>
            </a: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Beginning to recognise figures from LSDTopoToolBox in conference presentations from other groups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orbel"/>
              </a:rPr>
              <a:t>Great for collaboration!</a:t>
            </a:r>
            <a:endParaRPr/>
          </a:p>
        </p:txBody>
      </p:sp>
      <p:pic>
        <p:nvPicPr>
          <p:cNvPr id="191" name="Picture 2" descr=""/>
          <p:cNvPicPr/>
          <p:nvPr/>
        </p:nvPicPr>
        <p:blipFill>
          <a:blip r:embed="rId1"/>
          <a:srcRect l="0" t="0" r="0" b="1104371"/>
          <a:stretch>
            <a:fillRect/>
          </a:stretch>
        </p:blipFill>
        <p:spPr>
          <a:xfrm>
            <a:off x="251640" y="2277000"/>
            <a:ext cx="5391720" cy="1966320"/>
          </a:xfrm>
          <a:prstGeom prst="rect">
            <a:avLst/>
          </a:prstGeom>
          <a:ln>
            <a:noFill/>
          </a:ln>
        </p:spPr>
      </p:pic>
      <p:pic>
        <p:nvPicPr>
          <p:cNvPr id="192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26320" y="2277000"/>
            <a:ext cx="5017320" cy="226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Conclusions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Reproducible analysis is challenging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Requires large investment of time and money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Definitely not the easy solution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But will facilitate better research in the long run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Concepts of reproducibility have relevance beyond geomorphology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Hopefully these ideas can improve analysis in the commercial sector too</a:t>
            </a:r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Interested?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Email me: </a:t>
            </a:r>
            <a:r>
              <a:rPr lang="en-US" sz="2400" u="sng">
                <a:solidFill>
                  <a:srgbClr val="168bba"/>
                </a:solidFill>
                <a:latin typeface="Corbel"/>
              </a:rPr>
              <a:t>s.grieve@ed.ac.uk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Check out our documentation: </a:t>
            </a:r>
            <a:r>
              <a:rPr lang="en-US" sz="2400" u="sng">
                <a:solidFill>
                  <a:srgbClr val="168bba"/>
                </a:solidFill>
                <a:latin typeface="Corbel"/>
              </a:rPr>
              <a:t>http://</a:t>
            </a:r>
            <a:r>
              <a:rPr lang="en-US" sz="2400" u="sng">
                <a:solidFill>
                  <a:srgbClr val="168bba"/>
                </a:solidFill>
                <a:latin typeface="Corbel"/>
              </a:rPr>
              <a:t>bit.ly/1AYM7ru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PhD Overview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Studying shallow landslide initiation zones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Macon County, NC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2916720"/>
            <a:ext cx="3672000" cy="2744280"/>
          </a:xfrm>
          <a:prstGeom prst="rect">
            <a:avLst/>
          </a:prstGeom>
          <a:ln w="9360"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3552120" y="4497120"/>
            <a:ext cx="45720" cy="52920"/>
          </a:xfrm>
          <a:prstGeom prst="flowChartConnector">
            <a:avLst/>
          </a:prstGeom>
          <a:solidFill>
            <a:srgbClr val="000000"/>
          </a:solidFill>
          <a:ln w="47880">
            <a:solidFill>
              <a:srgbClr val="000000"/>
            </a:solidFill>
            <a:round/>
          </a:ln>
        </p:spPr>
      </p:sp>
      <p:pic>
        <p:nvPicPr>
          <p:cNvPr id="92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00" y="2709000"/>
            <a:ext cx="4032000" cy="3742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Acknowledgments 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468360" y="1628640"/>
            <a:ext cx="8229240" cy="452556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Developers: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Simon Mudd (University of Edinburgh)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David Milodowski (University of Edinburgh)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Martin Hurst (British Geological Survey)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Fiona Clubb (University of Edinburgh)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Declan Valters (University of Manchester)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Thanks to our funders for their support: 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Natural Environment Research Council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The Carnegie Trust for the Universities of Scotland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The British Geological Survey</a:t>
            </a:r>
            <a:endParaRPr/>
          </a:p>
          <a:p>
            <a:pPr lvl="1">
              <a:lnSpc>
                <a:spcPct val="8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The U.S. Army Research Office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Peek’s Creek debris flow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57200" y="162864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Hurricanes Francis and Ivan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Debris flow triggered during heavy rain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Flow reached settlement at Peek’s Creek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4000" y="3573000"/>
            <a:ext cx="3876840" cy="2901960"/>
          </a:xfrm>
          <a:prstGeom prst="rect">
            <a:avLst/>
          </a:prstGeom>
          <a:ln>
            <a:noFill/>
          </a:ln>
        </p:spPr>
      </p:pic>
      <p:pic>
        <p:nvPicPr>
          <p:cNvPr id="96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04680" y="3573000"/>
            <a:ext cx="3869640" cy="290196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6660360" y="647532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Photos courtesy of NOAA &amp; NCGS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Peek’s Creek debris flow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297360" y="1556640"/>
            <a:ext cx="8229240" cy="253008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5 dead, 30 injured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15 homes destroyed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One of 300 events mapped since 2004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Serious hazard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Getting more common?</a:t>
            </a:r>
            <a:endParaRPr/>
          </a:p>
        </p:txBody>
      </p:sp>
      <p:pic>
        <p:nvPicPr>
          <p:cNvPr id="10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4113000"/>
            <a:ext cx="3452760" cy="2589480"/>
          </a:xfrm>
          <a:prstGeom prst="rect">
            <a:avLst/>
          </a:prstGeom>
          <a:ln>
            <a:noFill/>
          </a:ln>
        </p:spPr>
      </p:pic>
      <p:pic>
        <p:nvPicPr>
          <p:cNvPr id="101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26800" y="3429000"/>
            <a:ext cx="4268520" cy="320148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6623640" y="661608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Photos courtesy of NOAA &amp; NCGS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 descr=""/>
          <p:cNvPicPr/>
          <p:nvPr/>
        </p:nvPicPr>
        <p:blipFill>
          <a:blip r:embed="rId1"/>
          <a:srcRect l="0" t="0" r="5757" b="0"/>
          <a:stretch>
            <a:fillRect/>
          </a:stretch>
        </p:blipFill>
        <p:spPr>
          <a:xfrm>
            <a:off x="4212000" y="3486960"/>
            <a:ext cx="4840560" cy="279000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500">
                <a:solidFill>
                  <a:srgbClr val="ffc800"/>
                </a:solidFill>
                <a:latin typeface="Corbel"/>
              </a:rPr>
              <a:t>Topographic analysis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179640" y="1628640"/>
            <a:ext cx="8229240" cy="216000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US" sz="3200">
                <a:solidFill>
                  <a:srgbClr val="000000"/>
                </a:solidFill>
                <a:latin typeface="Corbel"/>
              </a:rPr>
              <a:t>Topographic form is </a:t>
            </a:r>
            <a:r>
              <a:rPr b="1" lang="en-US" sz="3200">
                <a:solidFill>
                  <a:srgbClr val="000000"/>
                </a:solidFill>
                <a:latin typeface="Corbel"/>
              </a:rPr>
              <a:t>key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to understanding: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Where landslides will initiate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How these events are triggered</a:t>
            </a:r>
            <a:endParaRPr/>
          </a:p>
          <a:p>
            <a:pPr lvl="1">
              <a:lnSpc>
                <a:spcPct val="100000"/>
              </a:lnSpc>
              <a:buSzPct val="90000"/>
              <a:buFont typeface="Wingdings" charset="2"/>
              <a:buChar char="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How far will they travel downslope 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179640" y="3717000"/>
            <a:ext cx="4248000" cy="2552040"/>
          </a:xfrm>
          <a:prstGeom prst="rect">
            <a:avLst/>
          </a:prstGeom>
          <a:noFill/>
          <a:ln w="9360">
            <a:noFill/>
          </a:ln>
        </p:spPr>
        <p:txBody>
          <a:bodyPr lIns="54720" t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en-GB" sz="3200">
                <a:solidFill>
                  <a:srgbClr val="000000"/>
                </a:solidFill>
                <a:latin typeface="Corbel"/>
              </a:rPr>
              <a:t>Topographic analysis requires GIS!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7426800" y="599364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[Roering et al., 2007]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c800"/>
                </a:solidFill>
                <a:latin typeface="Corbel"/>
              </a:rPr>
              <a:t>GIS and geomorphology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Modern geomorphology has heavy reliance on GIS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DEMs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Point Clouds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Laser Scanning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DGPS</a:t>
            </a:r>
            <a:endParaRPr/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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Vast majority of data collected is GIS linked</a:t>
            </a:r>
            <a:endParaRPr/>
          </a:p>
          <a:p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800">
                <a:solidFill>
                  <a:srgbClr val="000000"/>
                </a:solidFill>
                <a:latin typeface="Corbel"/>
              </a:rPr>
              <a:t>Geomorphology’s development has followed technical developments in GIS closely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c800"/>
                </a:solidFill>
                <a:latin typeface="Corbel"/>
              </a:rPr>
              <a:t>GIS and geomorphology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Early research generated digital elevation data using photogrammetry or digitising topographic maps</a:t>
            </a:r>
            <a:endParaRPr/>
          </a:p>
        </p:txBody>
      </p:sp>
      <p:pic>
        <p:nvPicPr>
          <p:cNvPr id="112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0" y="2915280"/>
            <a:ext cx="2997000" cy="288756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5640" y="2882880"/>
            <a:ext cx="2673720" cy="2777760"/>
          </a:xfrm>
          <a:prstGeom prst="rect">
            <a:avLst/>
          </a:prstGeom>
          <a:ln>
            <a:noFill/>
          </a:ln>
        </p:spPr>
      </p:pic>
      <p:pic>
        <p:nvPicPr>
          <p:cNvPr id="114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183480" y="2997360"/>
            <a:ext cx="2752200" cy="272376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382320" y="604836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[Zhang and Montgomery, 1994]</a:t>
            </a:r>
            <a:endParaRPr/>
          </a:p>
        </p:txBody>
      </p:sp>
      <p:sp>
        <p:nvSpPr>
          <p:cNvPr id="116" name="CustomShape 4"/>
          <p:cNvSpPr/>
          <p:nvPr/>
        </p:nvSpPr>
        <p:spPr>
          <a:xfrm>
            <a:off x="6489360" y="597132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[Montgomery and Dietrich, 1994]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rIns="45720" tIns="45000" bIns="45000" anchor="ctr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c800"/>
                </a:solidFill>
                <a:latin typeface="Corbel"/>
              </a:rPr>
              <a:t>GIS and geomorphology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457200" y="1774800"/>
            <a:ext cx="8229240" cy="4625640"/>
          </a:xfrm>
          <a:prstGeom prst="rect">
            <a:avLst/>
          </a:prstGeom>
        </p:spPr>
        <p:txBody>
          <a:bodyPr lIns="54720" tIns="91440"/>
          <a:p>
            <a:pPr>
              <a:lnSpc>
                <a:spcPct val="90000"/>
              </a:lnSpc>
              <a:buSzPct val="80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Corbel"/>
              </a:rPr>
              <a:t>Modern work now harnesses high spatial and temporal resolution data</a:t>
            </a:r>
            <a:endParaRPr/>
          </a:p>
        </p:txBody>
      </p:sp>
      <p:pic>
        <p:nvPicPr>
          <p:cNvPr id="11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709000"/>
            <a:ext cx="3322440" cy="340704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457200" y="6515280"/>
            <a:ext cx="252000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100">
                <a:solidFill>
                  <a:srgbClr val="000000"/>
                </a:solidFill>
                <a:latin typeface="Arial"/>
              </a:rPr>
              <a:t>[Perron et al., 2008]</a:t>
            </a:r>
            <a:endParaRPr/>
          </a:p>
        </p:txBody>
      </p:sp>
      <p:sp>
        <p:nvSpPr>
          <p:cNvPr id="121" name="Line 4"/>
          <p:cNvSpPr/>
          <p:nvPr/>
        </p:nvSpPr>
        <p:spPr>
          <a:xfrm>
            <a:off x="457200" y="6237000"/>
            <a:ext cx="946440" cy="0"/>
          </a:xfrm>
          <a:prstGeom prst="line">
            <a:avLst/>
          </a:prstGeom>
          <a:ln w="66600">
            <a:solidFill>
              <a:srgbClr val="000000"/>
            </a:solidFill>
            <a:round/>
          </a:ln>
        </p:spPr>
      </p:sp>
      <p:pic>
        <p:nvPicPr>
          <p:cNvPr id="122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96360" y="2733840"/>
            <a:ext cx="4762080" cy="308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